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9" r:id="rId8"/>
    <p:sldId id="264" r:id="rId9"/>
    <p:sldId id="265" r:id="rId10"/>
    <p:sldId id="266" r:id="rId11"/>
    <p:sldId id="268" r:id="rId12"/>
    <p:sldId id="270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2A3-7961-4D7D-AA6B-FF468ABBDD69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75D-6924-4334-A0A8-818615E7A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32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2A3-7961-4D7D-AA6B-FF468ABBDD69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75D-6924-4334-A0A8-818615E7A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7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2A3-7961-4D7D-AA6B-FF468ABBDD69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75D-6924-4334-A0A8-818615E7A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02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2A3-7961-4D7D-AA6B-FF468ABBDD69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75D-6924-4334-A0A8-818615E7A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68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2A3-7961-4D7D-AA6B-FF468ABBDD69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75D-6924-4334-A0A8-818615E7A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77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2A3-7961-4D7D-AA6B-FF468ABBDD69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75D-6924-4334-A0A8-818615E7A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2A3-7961-4D7D-AA6B-FF468ABBDD69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75D-6924-4334-A0A8-818615E7A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28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2A3-7961-4D7D-AA6B-FF468ABBDD69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75D-6924-4334-A0A8-818615E7A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34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2A3-7961-4D7D-AA6B-FF468ABBDD69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75D-6924-4334-A0A8-818615E7A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97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2A3-7961-4D7D-AA6B-FF468ABBDD69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75D-6924-4334-A0A8-818615E7A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76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2A3-7961-4D7D-AA6B-FF468ABBDD69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D75D-6924-4334-A0A8-818615E7A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62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F62A3-7961-4D7D-AA6B-FF468ABBDD69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1D75D-6924-4334-A0A8-818615E7A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55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%D0%9F%D0%BE%D0%BB%D1%8C%D0%B7%D0%BE%D0%B2%D0%B0%D1%82%D0%B5%D0%BB%D1%8C\Desktop\%D1%84%D0%BE%D0%BD.jpg"/>
          <p:cNvSpPr>
            <a:spLocks noChangeAspect="1" noChangeArrowheads="1"/>
          </p:cNvSpPr>
          <p:nvPr/>
        </p:nvSpPr>
        <p:spPr bwMode="auto">
          <a:xfrm>
            <a:off x="155574" y="-144463"/>
            <a:ext cx="2012860" cy="20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683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9877" y="720802"/>
            <a:ext cx="929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муниципальное бюджетное дошкольное образовательное учреждение детский сад «Светлячок»</a:t>
            </a:r>
          </a:p>
          <a:p>
            <a:pPr algn="ctr"/>
            <a:r>
              <a:rPr lang="ru-RU" sz="1400" dirty="0" err="1"/>
              <a:t>р.п</a:t>
            </a:r>
            <a:r>
              <a:rPr lang="ru-RU" sz="1400" dirty="0"/>
              <a:t>. </a:t>
            </a:r>
            <a:r>
              <a:rPr lang="ru-RU" sz="1400" dirty="0" err="1"/>
              <a:t>Шаранга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20462" y="2520462"/>
            <a:ext cx="7807569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Проект </a:t>
            </a:r>
            <a:r>
              <a:rPr lang="ru-RU" sz="2800" dirty="0" smtClean="0">
                <a:solidFill>
                  <a:srgbClr val="002060"/>
                </a:solidFill>
              </a:rPr>
              <a:t>по профилактике плоскостопия у детей второй группы раннего возраста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«Топтыжкины </a:t>
            </a:r>
            <a:r>
              <a:rPr lang="ru-RU" sz="3200" b="1" i="1" dirty="0" smtClean="0">
                <a:solidFill>
                  <a:srgbClr val="002060"/>
                </a:solidFill>
              </a:rPr>
              <a:t>ножки»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Срок реализации: 2018-2017г</a:t>
            </a:r>
          </a:p>
          <a:p>
            <a:pPr algn="ctr"/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6154" y="4712677"/>
            <a:ext cx="297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воспитатель Рогожникова Н.П.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36123" y="5521569"/>
            <a:ext cx="2461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2018г.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20462" y="143691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66181" y="1244022"/>
            <a:ext cx="753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Проектная деятельность: «Создание </a:t>
            </a:r>
            <a:r>
              <a:rPr lang="ru-RU" dirty="0" err="1"/>
              <a:t>з</a:t>
            </a:r>
            <a:r>
              <a:rPr lang="ru-RU" dirty="0" err="1" smtClean="0"/>
              <a:t>доровьесберегающей</a:t>
            </a:r>
            <a:r>
              <a:rPr lang="ru-RU" dirty="0" smtClean="0"/>
              <a:t> среды в условиях ФГОС ДО»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88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%D0%9F%D0%BE%D0%BB%D1%8C%D0%B7%D0%BE%D0%B2%D0%B0%D1%82%D0%B5%D0%BB%D1%8C\Desktop\%D1%84%D0%BE%D0%BD.jpg"/>
          <p:cNvSpPr>
            <a:spLocks noChangeAspect="1" noChangeArrowheads="1"/>
          </p:cNvSpPr>
          <p:nvPr/>
        </p:nvSpPr>
        <p:spPr bwMode="auto">
          <a:xfrm>
            <a:off x="155574" y="-144463"/>
            <a:ext cx="2012860" cy="20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3074" name="Picture 2" descr="I:\фото по здоровьесбережению+\IMG_20180425_155443.jpg"/>
          <p:cNvPicPr>
            <a:picLocks noChangeAspect="1" noChangeArrowheads="1"/>
          </p:cNvPicPr>
          <p:nvPr/>
        </p:nvPicPr>
        <p:blipFill>
          <a:blip r:embed="rId3" cstate="print"/>
          <a:srcRect l="23065"/>
          <a:stretch>
            <a:fillRect/>
          </a:stretch>
        </p:blipFill>
        <p:spPr bwMode="auto">
          <a:xfrm>
            <a:off x="457200" y="392723"/>
            <a:ext cx="3259015" cy="25416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3692" y="2872153"/>
            <a:ext cx="266113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И/У «Поймай бабочку»</a:t>
            </a:r>
            <a:endParaRPr lang="ru-RU" sz="1400" dirty="0"/>
          </a:p>
        </p:txBody>
      </p:sp>
      <p:pic>
        <p:nvPicPr>
          <p:cNvPr id="3075" name="Picture 3" descr="H:\фото мо\P1100631.JPG"/>
          <p:cNvPicPr>
            <a:picLocks noChangeAspect="1" noChangeArrowheads="1"/>
          </p:cNvPicPr>
          <p:nvPr/>
        </p:nvPicPr>
        <p:blipFill>
          <a:blip r:embed="rId4" cstate="print"/>
          <a:srcRect t="10146" r="13366"/>
          <a:stretch>
            <a:fillRect/>
          </a:stretch>
        </p:blipFill>
        <p:spPr bwMode="auto">
          <a:xfrm>
            <a:off x="4396154" y="363415"/>
            <a:ext cx="3470031" cy="26992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52647" y="2919045"/>
            <a:ext cx="283698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И/У «Пройди по обручу»</a:t>
            </a:r>
            <a:endParaRPr lang="ru-RU" sz="1400" dirty="0"/>
          </a:p>
        </p:txBody>
      </p:sp>
      <p:pic>
        <p:nvPicPr>
          <p:cNvPr id="3076" name="Picture 4" descr="H:\фото мо\P1100633.JPG"/>
          <p:cNvPicPr>
            <a:picLocks noChangeAspect="1" noChangeArrowheads="1"/>
          </p:cNvPicPr>
          <p:nvPr/>
        </p:nvPicPr>
        <p:blipFill>
          <a:blip r:embed="rId5" cstate="print"/>
          <a:srcRect l="9145" t="6096" r="4720" b="11212"/>
          <a:stretch>
            <a:fillRect/>
          </a:stretch>
        </p:blipFill>
        <p:spPr bwMode="auto">
          <a:xfrm>
            <a:off x="8122180" y="351692"/>
            <a:ext cx="3565728" cy="25673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788770" y="2825261"/>
            <a:ext cx="1805353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И/У «Канатоходцы»</a:t>
            </a:r>
            <a:endParaRPr lang="ru-RU" sz="1400" dirty="0"/>
          </a:p>
        </p:txBody>
      </p:sp>
      <p:pic>
        <p:nvPicPr>
          <p:cNvPr id="3077" name="Picture 5" descr="H:\фото мо\P1100634.JPG"/>
          <p:cNvPicPr>
            <a:picLocks noChangeAspect="1" noChangeArrowheads="1"/>
          </p:cNvPicPr>
          <p:nvPr/>
        </p:nvPicPr>
        <p:blipFill>
          <a:blip r:embed="rId6" cstate="print"/>
          <a:srcRect t="9505" r="18817"/>
          <a:stretch>
            <a:fillRect/>
          </a:stretch>
        </p:blipFill>
        <p:spPr bwMode="auto">
          <a:xfrm>
            <a:off x="351956" y="3329354"/>
            <a:ext cx="3715951" cy="310661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92217" y="6072554"/>
            <a:ext cx="1676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1400" dirty="0" smtClean="0"/>
              <a:t>По мосточку»</a:t>
            </a:r>
            <a:endParaRPr lang="ru-RU" sz="1400" dirty="0"/>
          </a:p>
        </p:txBody>
      </p:sp>
      <p:pic>
        <p:nvPicPr>
          <p:cNvPr id="3079" name="Picture 7" descr="H:\фото мо\P1100637.JPG"/>
          <p:cNvPicPr>
            <a:picLocks noChangeAspect="1" noChangeArrowheads="1"/>
          </p:cNvPicPr>
          <p:nvPr/>
        </p:nvPicPr>
        <p:blipFill>
          <a:blip r:embed="rId7" cstate="print"/>
          <a:srcRect t="14572" b="10428"/>
          <a:stretch>
            <a:fillRect/>
          </a:stretch>
        </p:blipFill>
        <p:spPr bwMode="auto">
          <a:xfrm>
            <a:off x="4712676" y="3341078"/>
            <a:ext cx="3130061" cy="3130062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975231" y="-89095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07015" y="6049108"/>
            <a:ext cx="151227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И/У «Обезьянки»</a:t>
            </a:r>
            <a:endParaRPr lang="ru-RU" sz="1400" dirty="0"/>
          </a:p>
        </p:txBody>
      </p:sp>
      <p:pic>
        <p:nvPicPr>
          <p:cNvPr id="3080" name="Picture 8" descr="H:\фото мо\P1100641.JPG"/>
          <p:cNvPicPr>
            <a:picLocks noChangeAspect="1" noChangeArrowheads="1"/>
          </p:cNvPicPr>
          <p:nvPr/>
        </p:nvPicPr>
        <p:blipFill>
          <a:blip r:embed="rId8" cstate="print"/>
          <a:srcRect t="7830" b="7351"/>
          <a:stretch>
            <a:fillRect/>
          </a:stretch>
        </p:blipFill>
        <p:spPr bwMode="auto">
          <a:xfrm>
            <a:off x="8531467" y="3141657"/>
            <a:ext cx="2933701" cy="331776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015046" y="6353908"/>
            <a:ext cx="237978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Массажёр</a:t>
            </a:r>
            <a:r>
              <a:rPr lang="ru-RU" sz="1400" dirty="0" smtClean="0"/>
              <a:t> «Колючий ёжик»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5630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%D0%9F%D0%BE%D0%BB%D1%8C%D0%B7%D0%BE%D0%B2%D0%B0%D1%82%D0%B5%D0%BB%D1%8C\Desktop\%D1%84%D0%BE%D0%BD.jpg"/>
          <p:cNvSpPr>
            <a:spLocks noChangeAspect="1" noChangeArrowheads="1"/>
          </p:cNvSpPr>
          <p:nvPr/>
        </p:nvSpPr>
        <p:spPr bwMode="auto">
          <a:xfrm>
            <a:off x="155574" y="-144463"/>
            <a:ext cx="2012860" cy="20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4099" name="Picture 3" descr="I:\фото по здоровьесбережению+\IMG_5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493" y="373790"/>
            <a:ext cx="3856892" cy="2892786"/>
          </a:xfrm>
          <a:prstGeom prst="rect">
            <a:avLst/>
          </a:prstGeom>
          <a:noFill/>
        </p:spPr>
      </p:pic>
      <p:pic>
        <p:nvPicPr>
          <p:cNvPr id="4100" name="Picture 4" descr="I:\фото по здоровьесбережению+\IMG_5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3476" y="3367842"/>
            <a:ext cx="3985847" cy="2989507"/>
          </a:xfrm>
          <a:prstGeom prst="rect">
            <a:avLst/>
          </a:prstGeom>
          <a:noFill/>
        </p:spPr>
      </p:pic>
      <p:pic>
        <p:nvPicPr>
          <p:cNvPr id="4101" name="Picture 5" descr="I:\фото по здоровьесбережению+\IMG_57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1859" y="759191"/>
            <a:ext cx="3387282" cy="4516194"/>
          </a:xfrm>
          <a:prstGeom prst="rect">
            <a:avLst/>
          </a:prstGeom>
          <a:noFill/>
        </p:spPr>
      </p:pic>
      <p:sp>
        <p:nvSpPr>
          <p:cNvPr id="9" name="Стрелка влево 8"/>
          <p:cNvSpPr/>
          <p:nvPr/>
        </p:nvSpPr>
        <p:spPr>
          <a:xfrm>
            <a:off x="4677508" y="1207477"/>
            <a:ext cx="2250830" cy="118403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75384" y="1488831"/>
            <a:ext cx="1746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«Покатаем палочку», «Качели»</a:t>
            </a:r>
            <a:endParaRPr lang="ru-RU" sz="1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195754" y="4278923"/>
            <a:ext cx="2368061" cy="1137139"/>
          </a:xfrm>
          <a:prstGeom prst="rightArrow">
            <a:avLst>
              <a:gd name="adj1" fmla="val 52062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36431" y="4548554"/>
            <a:ext cx="160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И/У «Покатай шарик ножками»</a:t>
            </a:r>
            <a:endParaRPr lang="ru-RU" sz="1400" dirty="0"/>
          </a:p>
        </p:txBody>
      </p:sp>
      <p:sp>
        <p:nvSpPr>
          <p:cNvPr id="13" name="Стрелка вверх 12"/>
          <p:cNvSpPr/>
          <p:nvPr/>
        </p:nvSpPr>
        <p:spPr>
          <a:xfrm>
            <a:off x="8710246" y="5298830"/>
            <a:ext cx="2438400" cy="949569"/>
          </a:xfrm>
          <a:prstGeom prst="upArrow">
            <a:avLst>
              <a:gd name="adj1" fmla="val 50000"/>
              <a:gd name="adj2" fmla="val 313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190892" y="5556738"/>
            <a:ext cx="1453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«Положи платочек в колечко»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5630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%D0%9F%D0%BE%D0%BB%D1%8C%D0%B7%D0%BE%D0%B2%D0%B0%D1%82%D0%B5%D0%BB%D1%8C\Desktop\%D1%84%D0%BE%D0%BD.jpg"/>
          <p:cNvSpPr>
            <a:spLocks noChangeAspect="1" noChangeArrowheads="1"/>
          </p:cNvSpPr>
          <p:nvPr/>
        </p:nvSpPr>
        <p:spPr bwMode="auto">
          <a:xfrm>
            <a:off x="155574" y="-144463"/>
            <a:ext cx="2012860" cy="20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6462" y="855785"/>
            <a:ext cx="101873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Результаты:</a:t>
            </a:r>
          </a:p>
          <a:p>
            <a:pPr marL="342900" indent="-342900">
              <a:buAutoNum type="arabicPeriod"/>
            </a:pPr>
            <a:r>
              <a:rPr lang="ru-RU" dirty="0" smtClean="0"/>
              <a:t>У детей наблюдается интерес к играм и упражнениям, проявление инициативы в босохождении, использовании массажных ковриков, массажных мячиков и др.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Родители приняли активное участие в изготовлении пособий; наблюдается повышенный интерес  по проблеме профилактики плоскостопия в домашних условиях.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Создана картотека игр и упражнений  по профилактике плоскостопия в сопровождении художественного слова.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/>
            <a:r>
              <a:rPr lang="ru-RU" b="1" dirty="0" smtClean="0"/>
              <a:t>Перспектива:</a:t>
            </a:r>
          </a:p>
          <a:p>
            <a:pPr marL="342900" indent="-342900"/>
            <a:r>
              <a:rPr lang="ru-RU" dirty="0" smtClean="0"/>
              <a:t>1.Изготовление пособия «Массажная дорожка» на площадке с использованием природного материала(камни, песок).</a:t>
            </a:r>
          </a:p>
          <a:p>
            <a:pPr marL="342900" indent="-342900"/>
            <a:r>
              <a:rPr lang="ru-RU" dirty="0" smtClean="0"/>
              <a:t>2. Пополнение картотеки и распределение игровых упражнений по тематическим неделям, изготовление карточек со схематичным изображением упражнений.</a:t>
            </a:r>
          </a:p>
          <a:p>
            <a:pPr marL="342900" indent="-342900"/>
            <a:r>
              <a:rPr lang="ru-RU" dirty="0" smtClean="0"/>
              <a:t>3. Продолжить обогащение РППС  в группе оборудованием по профилактике плоскостопия и формированию правильной осанки: «Следы», «Ладошки», массажные мячики разного диаметра и др.</a:t>
            </a:r>
          </a:p>
          <a:p>
            <a:pPr marL="342900" indent="-342900"/>
            <a:r>
              <a:rPr lang="ru-RU" dirty="0" smtClean="0"/>
              <a:t>4. Продолжить сотрудничество с родителями .</a:t>
            </a:r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30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%D0%9F%D0%BE%D0%BB%D1%8C%D0%B7%D0%BE%D0%B2%D0%B0%D1%82%D0%B5%D0%BB%D1%8C\Desktop\%D1%84%D0%BE%D0%BD.jpg"/>
          <p:cNvSpPr>
            <a:spLocks noChangeAspect="1" noChangeArrowheads="1"/>
          </p:cNvSpPr>
          <p:nvPr/>
        </p:nvSpPr>
        <p:spPr bwMode="auto">
          <a:xfrm>
            <a:off x="155574" y="-144463"/>
            <a:ext cx="2012860" cy="20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6092" y="691663"/>
            <a:ext cx="99294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Используемые источники:</a:t>
            </a:r>
          </a:p>
          <a:p>
            <a:pPr algn="just"/>
            <a:r>
              <a:rPr lang="ru-RU" sz="1600" dirty="0" smtClean="0"/>
              <a:t>1. О.М. Литвинова, С.В. Лесина «Оздоровительная гимнастика. Комплексы  упражнений и игр по профилактике плоскостопия и нарушений осанки у детей»-Волгоград: Учитель.</a:t>
            </a:r>
          </a:p>
          <a:p>
            <a:pPr algn="ctr"/>
            <a:endParaRPr lang="ru-RU" sz="1600" b="1" dirty="0" smtClean="0"/>
          </a:p>
          <a:p>
            <a:r>
              <a:rPr lang="ru-RU" sz="1600" dirty="0" smtClean="0"/>
              <a:t>2.  Т.Г. Анисимова, С.А. Ульянова «Формирование правильной осанки и коррекция плоскостопия у дошкольников: утренняя и лечебная гимнастика, занятия, игры, упражнения, комплексы»-Волгоград: Учитель.</a:t>
            </a:r>
          </a:p>
          <a:p>
            <a:endParaRPr lang="ru-RU" sz="1600" dirty="0" smtClean="0"/>
          </a:p>
          <a:p>
            <a:r>
              <a:rPr lang="ru-RU" sz="1600" dirty="0" smtClean="0"/>
              <a:t>3. Т.Е. Харченко «Бодрящая гимнастика для дошкольников»-ООО «ИЗДАТЕЛЬСТВО «ДЕТСТВО-ПРЕСС»,2015Г.</a:t>
            </a:r>
          </a:p>
          <a:p>
            <a:endParaRPr lang="ru-RU" sz="1600" dirty="0" smtClean="0"/>
          </a:p>
          <a:p>
            <a:r>
              <a:rPr lang="ru-RU" sz="1600" dirty="0" smtClean="0"/>
              <a:t>4. Т.Е.Харченко «Утренняя гимнастика в детском саду: для занятий с детьми 2-3 лет».-М.МОЗАИКА-СИНТЕЗ, 2016г.</a:t>
            </a:r>
          </a:p>
          <a:p>
            <a:endParaRPr lang="ru-RU" sz="1600" dirty="0" smtClean="0"/>
          </a:p>
          <a:p>
            <a:r>
              <a:rPr lang="ru-RU" sz="1600" dirty="0" smtClean="0"/>
              <a:t>5. Т.В.Миронова «Образование дошкольников при проведении режимных процессов: практическое пособие с использованием детского фольклора»-</a:t>
            </a:r>
            <a:r>
              <a:rPr lang="ru-RU" sz="1600" dirty="0" err="1" smtClean="0"/>
              <a:t>Волгоград:Учитель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6. Э.Я. </a:t>
            </a:r>
            <a:r>
              <a:rPr lang="ru-RU" sz="1600" dirty="0" err="1" smtClean="0"/>
              <a:t>Степаненкова</a:t>
            </a:r>
            <a:r>
              <a:rPr lang="ru-RU" sz="1600" dirty="0" smtClean="0"/>
              <a:t> «Сборник подвижных игр для детей 2-7 лет»- М. МОЗАИКА-СИНТЕЗ, 2016г</a:t>
            </a:r>
          </a:p>
          <a:p>
            <a:endParaRPr lang="ru-RU" sz="1600" dirty="0" smtClean="0"/>
          </a:p>
          <a:p>
            <a:r>
              <a:rPr lang="ru-RU" sz="1600" dirty="0" smtClean="0"/>
              <a:t>Интернет ресурсы:</a:t>
            </a:r>
            <a:r>
              <a:rPr lang="en-US" sz="1600" dirty="0" err="1" smtClean="0"/>
              <a:t>nsportal</a:t>
            </a:r>
            <a:r>
              <a:rPr lang="ru-RU" sz="1600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30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%D0%9F%D0%BE%D0%BB%D1%8C%D0%B7%D0%BE%D0%B2%D0%B0%D1%82%D0%B5%D0%BB%D1%8C\Desktop\%D1%84%D0%BE%D0%BD.jpg"/>
          <p:cNvSpPr>
            <a:spLocks noChangeAspect="1" noChangeArrowheads="1"/>
          </p:cNvSpPr>
          <p:nvPr/>
        </p:nvSpPr>
        <p:spPr bwMode="auto">
          <a:xfrm>
            <a:off x="155574" y="-144463"/>
            <a:ext cx="2012860" cy="20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4868" y="697356"/>
            <a:ext cx="730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8185" y="1208147"/>
            <a:ext cx="10398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Детская стопа очень хрупкий и важный механизм, от работы которого зависит правильное формирование всего опорно-двигательного аппарата. Этот механизм ежедневно подвергается огромной нагрузке. Основными  причинами развития плоскостопия у детей дошкольного возраста являются:</a:t>
            </a:r>
          </a:p>
          <a:p>
            <a:pPr algn="just"/>
            <a:r>
              <a:rPr lang="ru-RU" dirty="0" smtClean="0"/>
              <a:t> 1 слабость мышц и связочного аппарата, принимающих участие в поддержании свода стопы;</a:t>
            </a:r>
          </a:p>
          <a:p>
            <a:pPr algn="just"/>
            <a:r>
              <a:rPr lang="ru-RU" dirty="0" smtClean="0"/>
              <a:t>2.неправильная обувь;</a:t>
            </a:r>
          </a:p>
          <a:p>
            <a:pPr algn="just"/>
            <a:r>
              <a:rPr lang="ru-RU" dirty="0" smtClean="0"/>
              <a:t>3.Для многих детей хождение босиком по неровной поверхности осуществляется только в детском саду.</a:t>
            </a:r>
          </a:p>
          <a:p>
            <a:pPr algn="just"/>
            <a:r>
              <a:rPr lang="ru-RU" dirty="0" smtClean="0"/>
              <a:t>4. По результатам анкетирования выяснилось, что родители  мало внимания уделяют  проблеме профилактики плоскостопия у детей.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Плоскостопие, ставится к пяти годам, так как у детей раннего возраста стопа в виде «</a:t>
            </a:r>
            <a:r>
              <a:rPr lang="ru-RU" dirty="0"/>
              <a:t>м</a:t>
            </a:r>
            <a:r>
              <a:rPr lang="ru-RU" dirty="0" smtClean="0"/>
              <a:t>ягкой подушечки», но все профилактические меры обязательно необходимо проводить в раннем возрасте.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Проект предоставляет </a:t>
            </a:r>
            <a:r>
              <a:rPr lang="ru-RU" dirty="0"/>
              <a:t>возможность профилактике плоскостопия и закрепления  двигательных навыков в повседневной жизни и разных видах деятельности детей.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093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%D0%9F%D0%BE%D0%BB%D1%8C%D0%B7%D0%BE%D0%B2%D0%B0%D1%82%D0%B5%D0%BB%D1%8C\Desktop\%D1%84%D0%BE%D0%BD.jpg"/>
          <p:cNvSpPr>
            <a:spLocks noChangeAspect="1" noChangeArrowheads="1"/>
          </p:cNvSpPr>
          <p:nvPr/>
        </p:nvSpPr>
        <p:spPr bwMode="auto">
          <a:xfrm>
            <a:off x="155574" y="-144463"/>
            <a:ext cx="2012860" cy="20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2960" y="548640"/>
            <a:ext cx="106319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Цель:</a:t>
            </a:r>
          </a:p>
          <a:p>
            <a:r>
              <a:rPr lang="ru-RU" sz="2000" b="1" dirty="0" smtClean="0"/>
              <a:t> </a:t>
            </a:r>
            <a:r>
              <a:rPr lang="ru-RU" sz="2000" dirty="0" smtClean="0"/>
              <a:t>создание условий для профилактики плоскостопия путём взаимосвязи работы участников образовательного процесса.</a:t>
            </a:r>
            <a:endParaRPr lang="ru-RU" sz="2000" dirty="0"/>
          </a:p>
          <a:p>
            <a:r>
              <a:rPr lang="ru-RU" sz="2000" b="1" dirty="0" smtClean="0"/>
              <a:t>Задачи</a:t>
            </a:r>
            <a:r>
              <a:rPr lang="ru-RU" sz="2000" b="1" dirty="0"/>
              <a:t>:</a:t>
            </a:r>
            <a:endParaRPr lang="ru-RU" sz="2000" dirty="0"/>
          </a:p>
          <a:p>
            <a:r>
              <a:rPr lang="ru-RU" sz="2000" dirty="0" smtClean="0"/>
              <a:t>1 профилактика плоскостопия и укрепление мышц стопы через различные игровые упражнения;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2.закаливание организма  </a:t>
            </a:r>
            <a:r>
              <a:rPr lang="ru-RU" sz="2000" dirty="0"/>
              <a:t>путем </a:t>
            </a:r>
            <a:r>
              <a:rPr lang="ru-RU" sz="2000" dirty="0" smtClean="0"/>
              <a:t>босохождения;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3. углубление представлений </a:t>
            </a:r>
            <a:r>
              <a:rPr lang="ru-RU" sz="2000" dirty="0"/>
              <a:t>родителей о</a:t>
            </a:r>
            <a:r>
              <a:rPr lang="ru-RU" sz="2000" dirty="0" smtClean="0"/>
              <a:t> </a:t>
            </a:r>
            <a:r>
              <a:rPr lang="ru-RU" sz="2000" dirty="0"/>
              <a:t>профилактических мероприятий по </a:t>
            </a:r>
            <a:r>
              <a:rPr lang="ru-RU" sz="2000" dirty="0" smtClean="0"/>
              <a:t>плоскостопию;</a:t>
            </a:r>
          </a:p>
          <a:p>
            <a:endParaRPr lang="ru-RU" sz="2000" dirty="0" smtClean="0"/>
          </a:p>
          <a:p>
            <a:r>
              <a:rPr lang="ru-RU" sz="2000" dirty="0" smtClean="0"/>
              <a:t>4.</a:t>
            </a:r>
            <a:r>
              <a:rPr lang="ru-RU" sz="2000" dirty="0"/>
              <a:t> формирование интереса, привычки к регулярным занятиям физическими упражнениями.</a:t>
            </a:r>
          </a:p>
          <a:p>
            <a:endParaRPr lang="ru-RU" sz="2000" dirty="0" smtClean="0"/>
          </a:p>
          <a:p>
            <a:r>
              <a:rPr lang="ru-RU" sz="2000" dirty="0" smtClean="0"/>
              <a:t>5.обогащение РППС необходимым оборудованием(массажные коврики , различной поверхностью).</a:t>
            </a:r>
          </a:p>
          <a:p>
            <a:endParaRPr lang="ru-RU" sz="2000" dirty="0" smtClean="0"/>
          </a:p>
          <a:p>
            <a:r>
              <a:rPr lang="ru-RU" sz="2000" dirty="0" smtClean="0"/>
              <a:t>6. </a:t>
            </a:r>
            <a:r>
              <a:rPr lang="ru-RU" sz="2000" dirty="0"/>
              <a:t>с</a:t>
            </a:r>
            <a:r>
              <a:rPr lang="ru-RU" sz="2000" dirty="0" smtClean="0"/>
              <a:t>оздание картотеки игр и упражнений для профилактики плоскостопия и развития двигательных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304254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%D0%9F%D0%BE%D0%BB%D1%8C%D0%B7%D0%BE%D0%B2%D0%B0%D1%82%D0%B5%D0%BB%D1%8C\Desktop\%D1%84%D0%BE%D0%BD.jpg"/>
          <p:cNvSpPr>
            <a:spLocks noChangeAspect="1" noChangeArrowheads="1"/>
          </p:cNvSpPr>
          <p:nvPr/>
        </p:nvSpPr>
        <p:spPr bwMode="auto">
          <a:xfrm>
            <a:off x="155574" y="-144463"/>
            <a:ext cx="2012860" cy="20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960" y="666206"/>
            <a:ext cx="106592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Ожидаемые результаты: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Взаимодействие педагогов и родителей, направленное на профилактику плоскостопия детей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У детей наблюдается повышенный интерес и потребность к </a:t>
            </a:r>
            <a:r>
              <a:rPr lang="ru-RU" dirty="0" err="1" smtClean="0"/>
              <a:t>босохождению</a:t>
            </a:r>
            <a:r>
              <a:rPr lang="ru-RU" dirty="0" smtClean="0"/>
              <a:t>, выполнению игровых упражнений.</a:t>
            </a: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Изготовлено и приобретено необходимое оборудование: массажные коврики (нестандартные и фабричные) </a:t>
            </a:r>
            <a:r>
              <a:rPr lang="ru-RU" dirty="0"/>
              <a:t>, </a:t>
            </a:r>
            <a:r>
              <a:rPr lang="ru-RU" dirty="0" smtClean="0"/>
              <a:t>с различной поверхностью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smtClean="0"/>
              <a:t>4. </a:t>
            </a:r>
            <a:r>
              <a:rPr lang="ru-RU" dirty="0"/>
              <a:t>С</a:t>
            </a:r>
            <a:r>
              <a:rPr lang="ru-RU" dirty="0" smtClean="0"/>
              <a:t>оздана картотека </a:t>
            </a:r>
            <a:r>
              <a:rPr lang="ru-RU" dirty="0"/>
              <a:t>игр и упражнений для профилактики плоскостопия и развития двигательных навыков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Срок реализации: </a:t>
            </a:r>
            <a:r>
              <a:rPr lang="ru-RU" dirty="0" smtClean="0"/>
              <a:t>2017-2018 </a:t>
            </a:r>
            <a:r>
              <a:rPr lang="ru-RU" dirty="0" err="1" smtClean="0"/>
              <a:t>уч</a:t>
            </a:r>
            <a:r>
              <a:rPr lang="ru-RU" dirty="0" smtClean="0"/>
              <a:t>. Год.</a:t>
            </a:r>
          </a:p>
          <a:p>
            <a:endParaRPr lang="ru-RU" dirty="0" smtClean="0"/>
          </a:p>
          <a:p>
            <a:r>
              <a:rPr lang="ru-RU" b="1" dirty="0" smtClean="0"/>
              <a:t>Участники проекта: </a:t>
            </a:r>
            <a:r>
              <a:rPr lang="ru-RU" dirty="0" smtClean="0"/>
              <a:t>дети второй группы раннего возраста, родители, педагоги.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30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%D0%9F%D0%BE%D0%BB%D1%8C%D0%B7%D0%BE%D0%B2%D0%B0%D1%82%D0%B5%D0%BB%D1%8C\Desktop\%D1%84%D0%BE%D0%BD.jpg"/>
          <p:cNvSpPr>
            <a:spLocks noChangeAspect="1" noChangeArrowheads="1"/>
          </p:cNvSpPr>
          <p:nvPr/>
        </p:nvSpPr>
        <p:spPr bwMode="auto">
          <a:xfrm>
            <a:off x="155574" y="-144463"/>
            <a:ext cx="2012860" cy="20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4" y="0"/>
            <a:ext cx="12216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H="1" flipV="1">
            <a:off x="693917" y="516477"/>
            <a:ext cx="10829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Работа над проектом осуществлялась в три этапа.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87763"/>
              </p:ext>
            </p:extLst>
          </p:nvPr>
        </p:nvGraphicFramePr>
        <p:xfrm>
          <a:off x="1104401" y="1045029"/>
          <a:ext cx="10509930" cy="4441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310">
                  <a:extLst>
                    <a:ext uri="{9D8B030D-6E8A-4147-A177-3AD203B41FA5}">
                      <a16:colId xmlns:a16="http://schemas.microsoft.com/office/drawing/2014/main" val="4069127474"/>
                    </a:ext>
                  </a:extLst>
                </a:gridCol>
                <a:gridCol w="3503310">
                  <a:extLst>
                    <a:ext uri="{9D8B030D-6E8A-4147-A177-3AD203B41FA5}">
                      <a16:colId xmlns:a16="http://schemas.microsoft.com/office/drawing/2014/main" val="685353885"/>
                    </a:ext>
                  </a:extLst>
                </a:gridCol>
                <a:gridCol w="3503310">
                  <a:extLst>
                    <a:ext uri="{9D8B030D-6E8A-4147-A177-3AD203B41FA5}">
                      <a16:colId xmlns:a16="http://schemas.microsoft.com/office/drawing/2014/main" val="2540697546"/>
                    </a:ext>
                  </a:extLst>
                </a:gridCol>
              </a:tblGrid>
              <a:tr h="509501">
                <a:tc>
                  <a:txBody>
                    <a:bodyPr/>
                    <a:lstStyle/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Подготовительный</a:t>
                      </a:r>
                      <a:endParaRPr lang="ru-RU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Практический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Заключительный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532868"/>
                  </a:ext>
                </a:extLst>
              </a:tr>
              <a:tr h="51657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Изучение методической литературы.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Анализ результатов анкетирования родителей. Анализ РППС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Подбор методов и приёмов.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Разработка комплексов упражнений с использованием оборудования  и без предметов.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Использование</a:t>
                      </a:r>
                      <a:r>
                        <a:rPr lang="ru-RU" baseline="0" dirty="0" smtClean="0"/>
                        <a:t> игровых упражнений в различных видах деятельности и формах организации работы с детьми.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Привлечение родителей для изготовления оборудования (массажные дорожки, коврики)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Консультация для родителей«Как избежать плоскостопия», «Выбираем правильную обувь».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1.Анализ РППС</a:t>
                      </a:r>
                    </a:p>
                    <a:p>
                      <a:r>
                        <a:rPr lang="ru-RU" dirty="0" smtClean="0"/>
                        <a:t>2.Анкетирование родителей</a:t>
                      </a:r>
                    </a:p>
                    <a:p>
                      <a:r>
                        <a:rPr lang="ru-RU" dirty="0" smtClean="0"/>
                        <a:t>3.Отчёт</a:t>
                      </a:r>
                      <a:r>
                        <a:rPr lang="ru-RU" baseline="0" dirty="0" smtClean="0"/>
                        <a:t> по проектной деятельности.</a:t>
                      </a:r>
                    </a:p>
                    <a:p>
                      <a:r>
                        <a:rPr lang="ru-RU" baseline="0" dirty="0" smtClean="0"/>
                        <a:t>4. Разработка мероприятий на перспективу (летний период).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81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06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%D0%9F%D0%BE%D0%BB%D1%8C%D0%B7%D0%BE%D0%B2%D0%B0%D1%82%D0%B5%D0%BB%D1%8C\Desktop\%D1%84%D0%BE%D0%BD.jpg"/>
          <p:cNvSpPr>
            <a:spLocks noChangeAspect="1" noChangeArrowheads="1"/>
          </p:cNvSpPr>
          <p:nvPr/>
        </p:nvSpPr>
        <p:spPr bwMode="auto">
          <a:xfrm>
            <a:off x="155574" y="-144463"/>
            <a:ext cx="2012860" cy="20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9" name="Облако 28"/>
          <p:cNvSpPr/>
          <p:nvPr/>
        </p:nvSpPr>
        <p:spPr>
          <a:xfrm>
            <a:off x="1934307" y="785446"/>
            <a:ext cx="2450123" cy="13481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блако 31"/>
          <p:cNvSpPr/>
          <p:nvPr/>
        </p:nvSpPr>
        <p:spPr>
          <a:xfrm>
            <a:off x="1441939" y="2579077"/>
            <a:ext cx="2403230" cy="14888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блако 32"/>
          <p:cNvSpPr/>
          <p:nvPr/>
        </p:nvSpPr>
        <p:spPr>
          <a:xfrm>
            <a:off x="6131168" y="480646"/>
            <a:ext cx="2860432" cy="15122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блако 33"/>
          <p:cNvSpPr/>
          <p:nvPr/>
        </p:nvSpPr>
        <p:spPr>
          <a:xfrm>
            <a:off x="2555632" y="4595446"/>
            <a:ext cx="2743200" cy="13364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блако 34"/>
          <p:cNvSpPr/>
          <p:nvPr/>
        </p:nvSpPr>
        <p:spPr>
          <a:xfrm>
            <a:off x="6342185" y="4255477"/>
            <a:ext cx="2649416" cy="15122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олнце 35"/>
          <p:cNvSpPr/>
          <p:nvPr/>
        </p:nvSpPr>
        <p:spPr>
          <a:xfrm>
            <a:off x="4185138" y="1418492"/>
            <a:ext cx="3458308" cy="318867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322277" y="2391507"/>
            <a:ext cx="131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Методы и приёмы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729046" y="550985"/>
            <a:ext cx="1852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Сюрпризный момент  «Мышка и Мишка»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309446" y="1078523"/>
            <a:ext cx="138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Подвижные игры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840523" y="2836985"/>
            <a:ext cx="1406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Игровые задания и упражнения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036277" y="4818185"/>
            <a:ext cx="194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Художественное слово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174523" y="464233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Показ, объяснение </a:t>
            </a:r>
            <a:endParaRPr lang="ru-RU" dirty="0"/>
          </a:p>
        </p:txBody>
      </p:sp>
      <p:sp>
        <p:nvSpPr>
          <p:cNvPr id="43" name="Облако 42"/>
          <p:cNvSpPr/>
          <p:nvPr/>
        </p:nvSpPr>
        <p:spPr>
          <a:xfrm>
            <a:off x="7819292" y="2332892"/>
            <a:ext cx="2625970" cy="15826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8217877" y="2684585"/>
            <a:ext cx="192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Музыкальное сопровождение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80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%D0%9F%D0%BE%D0%BB%D1%8C%D0%B7%D0%BE%D0%B2%D0%B0%D1%82%D0%B5%D0%BB%D1%8C\Desktop\%D1%84%D0%BE%D0%BD.jpg"/>
          <p:cNvSpPr>
            <a:spLocks noChangeAspect="1" noChangeArrowheads="1"/>
          </p:cNvSpPr>
          <p:nvPr/>
        </p:nvSpPr>
        <p:spPr bwMode="auto">
          <a:xfrm>
            <a:off x="155574" y="-144463"/>
            <a:ext cx="2012860" cy="20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9" name="Облако 28"/>
          <p:cNvSpPr/>
          <p:nvPr/>
        </p:nvSpPr>
        <p:spPr>
          <a:xfrm>
            <a:off x="1934307" y="785446"/>
            <a:ext cx="2450123" cy="13481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блако 31"/>
          <p:cNvSpPr/>
          <p:nvPr/>
        </p:nvSpPr>
        <p:spPr>
          <a:xfrm>
            <a:off x="1441939" y="2579077"/>
            <a:ext cx="2403230" cy="14888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блако 32"/>
          <p:cNvSpPr/>
          <p:nvPr/>
        </p:nvSpPr>
        <p:spPr>
          <a:xfrm>
            <a:off x="6131168" y="480646"/>
            <a:ext cx="2860432" cy="15122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блако 33"/>
          <p:cNvSpPr/>
          <p:nvPr/>
        </p:nvSpPr>
        <p:spPr>
          <a:xfrm>
            <a:off x="2555632" y="4595446"/>
            <a:ext cx="2743200" cy="13364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блако 34"/>
          <p:cNvSpPr/>
          <p:nvPr/>
        </p:nvSpPr>
        <p:spPr>
          <a:xfrm>
            <a:off x="6342185" y="4255477"/>
            <a:ext cx="2649416" cy="15122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олнце 35"/>
          <p:cNvSpPr/>
          <p:nvPr/>
        </p:nvSpPr>
        <p:spPr>
          <a:xfrm>
            <a:off x="4185138" y="1418492"/>
            <a:ext cx="3458308" cy="318867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087817" y="2602522"/>
            <a:ext cx="165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Формы организации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635261" y="762000"/>
            <a:ext cx="1852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Гимнастика после сна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309446" y="1078523"/>
            <a:ext cx="138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Утренняя гимнастика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652954" y="2965938"/>
            <a:ext cx="185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Прогулка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036277" y="4818185"/>
            <a:ext cx="1946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 по физическому развитию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834554" y="474784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Развлечения</a:t>
            </a:r>
            <a:endParaRPr lang="ru-RU" dirty="0"/>
          </a:p>
        </p:txBody>
      </p:sp>
      <p:sp>
        <p:nvSpPr>
          <p:cNvPr id="43" name="Облако 42"/>
          <p:cNvSpPr/>
          <p:nvPr/>
        </p:nvSpPr>
        <p:spPr>
          <a:xfrm>
            <a:off x="7819292" y="2332892"/>
            <a:ext cx="2625970" cy="15826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8124093" y="2719754"/>
            <a:ext cx="192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Самостоятельная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80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%D0%9F%D0%BE%D0%BB%D1%8C%D0%B7%D0%BE%D0%B2%D0%B0%D1%82%D0%B5%D0%BB%D1%8C\Desktop\%D1%84%D0%BE%D0%BD.jpg"/>
          <p:cNvSpPr>
            <a:spLocks noChangeAspect="1" noChangeArrowheads="1"/>
          </p:cNvSpPr>
          <p:nvPr/>
        </p:nvSpPr>
        <p:spPr bwMode="auto">
          <a:xfrm>
            <a:off x="155574" y="-144463"/>
            <a:ext cx="2012860" cy="20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026" name="Picture 2" descr="I:\фото по здоровьесбережению+\image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263" y="794787"/>
            <a:ext cx="4093308" cy="23024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05351" y="2872154"/>
            <a:ext cx="349347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П/игра «Кот и мыши»(ходьба на носочках)</a:t>
            </a:r>
            <a:endParaRPr lang="ru-RU" sz="1400" dirty="0"/>
          </a:p>
        </p:txBody>
      </p:sp>
      <p:pic>
        <p:nvPicPr>
          <p:cNvPr id="1027" name="Picture 3" descr="H:\фото мо\P1100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5481" y="630117"/>
            <a:ext cx="3802180" cy="28516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405446" y="3001109"/>
            <a:ext cx="309489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Игра-имитация «Зайчата»(под музыку)</a:t>
            </a:r>
            <a:endParaRPr lang="ru-RU" sz="1400" dirty="0"/>
          </a:p>
        </p:txBody>
      </p:sp>
      <p:pic>
        <p:nvPicPr>
          <p:cNvPr id="1028" name="Picture 4" descr="I:\фото по здоровьесбережению+\IMG_20180425_090922.jpg"/>
          <p:cNvPicPr>
            <a:picLocks noChangeAspect="1" noChangeArrowheads="1"/>
          </p:cNvPicPr>
          <p:nvPr/>
        </p:nvPicPr>
        <p:blipFill>
          <a:blip r:embed="rId5" cstate="print"/>
          <a:srcRect l="19864"/>
          <a:stretch>
            <a:fillRect/>
          </a:stretch>
        </p:blipFill>
        <p:spPr bwMode="auto">
          <a:xfrm>
            <a:off x="1113692" y="3401655"/>
            <a:ext cx="3962400" cy="28701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22585" y="5978769"/>
            <a:ext cx="3200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Игра-имитация «Мишки» (под музыку)</a:t>
            </a:r>
            <a:endParaRPr lang="ru-RU" sz="1400" dirty="0"/>
          </a:p>
        </p:txBody>
      </p:sp>
      <p:pic>
        <p:nvPicPr>
          <p:cNvPr id="1029" name="Picture 5" descr="I:\фото по здоровьесбережению+\image (10).jpg"/>
          <p:cNvPicPr>
            <a:picLocks noChangeAspect="1" noChangeArrowheads="1"/>
          </p:cNvPicPr>
          <p:nvPr/>
        </p:nvPicPr>
        <p:blipFill>
          <a:blip r:embed="rId6" cstate="print"/>
          <a:srcRect r="17198"/>
          <a:stretch>
            <a:fillRect/>
          </a:stretch>
        </p:blipFill>
        <p:spPr bwMode="auto">
          <a:xfrm>
            <a:off x="6818270" y="3594221"/>
            <a:ext cx="3838006" cy="2607287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10410092" y="-58615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182709" y="5978769"/>
            <a:ext cx="263769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Игра-инсценировка «Гуси-гуси»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5630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%D0%9F%D0%BE%D0%BB%D1%8C%D0%B7%D0%BE%D0%B2%D0%B0%D1%82%D0%B5%D0%BB%D1%8C\Desktop\%D1%84%D0%BE%D0%BD.jpg"/>
          <p:cNvSpPr>
            <a:spLocks noChangeAspect="1" noChangeArrowheads="1"/>
          </p:cNvSpPr>
          <p:nvPr/>
        </p:nvSpPr>
        <p:spPr bwMode="auto">
          <a:xfrm>
            <a:off x="155574" y="-144463"/>
            <a:ext cx="2012860" cy="20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050" name="Picture 2" descr="I:\фото по здоровьесбережению+\image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440" y="670412"/>
            <a:ext cx="4414390" cy="24830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18340" y="222737"/>
            <a:ext cx="558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Ходьба по массажным дорожкам, коврикам</a:t>
            </a:r>
            <a:endParaRPr lang="ru-RU" dirty="0"/>
          </a:p>
        </p:txBody>
      </p:sp>
      <p:pic>
        <p:nvPicPr>
          <p:cNvPr id="2051" name="Picture 3" descr="H:\фото мо\P1100640.JPG"/>
          <p:cNvPicPr>
            <a:picLocks noChangeAspect="1" noChangeArrowheads="1"/>
          </p:cNvPicPr>
          <p:nvPr/>
        </p:nvPicPr>
        <p:blipFill>
          <a:blip r:embed="rId4" cstate="print"/>
          <a:srcRect t="6252" r="36718"/>
          <a:stretch>
            <a:fillRect/>
          </a:stretch>
        </p:blipFill>
        <p:spPr bwMode="auto">
          <a:xfrm>
            <a:off x="8382000" y="788925"/>
            <a:ext cx="2825262" cy="5580614"/>
          </a:xfrm>
          <a:prstGeom prst="rect">
            <a:avLst/>
          </a:prstGeom>
          <a:noFill/>
        </p:spPr>
      </p:pic>
      <p:pic>
        <p:nvPicPr>
          <p:cNvPr id="2052" name="Picture 4" descr="I:\фото по здоровьесбережению+\IMG_5734.JPG"/>
          <p:cNvPicPr>
            <a:picLocks noChangeAspect="1" noChangeArrowheads="1"/>
          </p:cNvPicPr>
          <p:nvPr/>
        </p:nvPicPr>
        <p:blipFill>
          <a:blip r:embed="rId5" cstate="print"/>
          <a:srcRect t="11427"/>
          <a:stretch>
            <a:fillRect/>
          </a:stretch>
        </p:blipFill>
        <p:spPr bwMode="auto">
          <a:xfrm>
            <a:off x="3024553" y="3235569"/>
            <a:ext cx="4738931" cy="3148186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6037383" y="1125416"/>
            <a:ext cx="2356339" cy="7542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13939" y="1230923"/>
            <a:ext cx="17467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самостоятельной деятельности</a:t>
            </a:r>
            <a:endParaRPr lang="ru-RU" sz="1400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4970585" y="2332892"/>
            <a:ext cx="2321169" cy="73855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603630" y="2450123"/>
            <a:ext cx="181707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После сна И/У «Ходим кругом»</a:t>
            </a:r>
            <a:endParaRPr lang="ru-RU" sz="14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1031631" y="4360985"/>
            <a:ext cx="1946031" cy="8792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43354" y="4536831"/>
            <a:ext cx="14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И/У «В гости к Мишке»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56308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858</Words>
  <Application>Microsoft Office PowerPoint</Application>
  <PresentationFormat>Широкоэкранный</PresentationFormat>
  <Paragraphs>120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45</cp:revision>
  <dcterms:created xsi:type="dcterms:W3CDTF">2018-05-21T10:03:08Z</dcterms:created>
  <dcterms:modified xsi:type="dcterms:W3CDTF">2018-05-23T05:43:03Z</dcterms:modified>
</cp:coreProperties>
</file>